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www.itnonline.com/content/ai-fight-against-covid-19-automatic-detection-chest-x-ray-images-possible-reports-incheon" TargetMode="External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reader.elsevier.com/reader/sd/pii/S0010482521007964?token=6A653F10A62E4B5B8043087962662C0076848E1DCD8654E430E330569C273ABC7F6182110FB5A2E2A75BECF10973EF88&amp;originRegion=eu-west-1&amp;originCreation=20220802151322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sciencedirect.com/science/article/pii/S2666827021000694" TargetMode="External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kaggle.com/datasets/cf77495622971312010dd5934ee91f07ccbcfdea8e2f7778977ea8485c1914df" TargetMode="External"/><Relationship Id="rId2" Type="http://schemas.openxmlformats.org/officeDocument/2006/relationships/hyperlink" Target="https://www.kaggle.com/datasets/cf77495622971312010dd5934ee91f07ccbcfdea8e2f7778977ea8485c1914df" TargetMode="External"/><Relationship Id="rId3" Type="http://schemas.openxmlformats.org/officeDocument/2006/relationships/hyperlink" Target="https://www.kaggle.com/datasets/andyczhao/covidx-cxr2" TargetMode="External"/><Relationship Id="rId4" Type="http://schemas.openxmlformats.org/officeDocument/2006/relationships/hyperlink" Target="https://www.kaggle.com/datasets/andyczhao/covidx-cxr2" TargetMode="External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61840" y="887400"/>
            <a:ext cx="11202840" cy="253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1756a6"/>
                </a:solidFill>
                <a:latin typeface="Calibri Light"/>
                <a:ea typeface="DejaVu Sans"/>
              </a:rPr>
              <a:t>Covid-19 Diagnosis on COVIDx CXR-3 Dataset through Lung Segmentation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523880" y="4136760"/>
            <a:ext cx="9140760" cy="165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Presenter: DAO THI TRUC LOAN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JULY 26, 2022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019B090-7F25-418C-A6B2-242F5BEDDCF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32640" y="1362600"/>
            <a:ext cx="11680920" cy="496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838080" y="365040"/>
            <a:ext cx="110469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55209EB-59A4-47C5-BD3D-B561D75DE63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09440" y="1612800"/>
            <a:ext cx="11796840" cy="45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838080" y="365040"/>
            <a:ext cx="1113840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66722DE-698E-4B1F-B796-6A5A35DE6C4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570600" y="1563840"/>
            <a:ext cx="11314800" cy="437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838080" y="365040"/>
            <a:ext cx="1113840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(Lung Segmentation)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CAB2BF9-B9EE-4D0D-99A1-177412AFB8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31520" y="2967480"/>
            <a:ext cx="11062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4292f"/>
                </a:solidFill>
                <a:latin typeface="ui-monospace"/>
                <a:ea typeface="DejaVu Sans"/>
              </a:rPr>
              <a:t>{'jaccard': 0.9579242722194381, 'acc': 0.9902001815222798, 'f1': 0.9784530466544696, 'recall': 0.9713315338024603, 'precision': 0.9857108479841837}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3A86F1-A2D6-497D-9D30-1DC79F89F37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rcRect l="3752" t="7976" r="9858" b="5638"/>
          <a:stretch/>
        </p:blipFill>
        <p:spPr>
          <a:xfrm>
            <a:off x="1280160" y="1554480"/>
            <a:ext cx="4204800" cy="420480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2011680" y="5943600"/>
            <a:ext cx="21668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CXR_GRAYSCALE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rcRect l="3205" t="6339" r="8791" b="6988"/>
          <a:stretch/>
        </p:blipFill>
        <p:spPr>
          <a:xfrm>
            <a:off x="6430680" y="1737720"/>
            <a:ext cx="4083840" cy="402192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7087680" y="5943600"/>
            <a:ext cx="12830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CXR_RGB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6A21039-6360-407C-B7D0-9200A761868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2011680" y="5943600"/>
            <a:ext cx="2833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LUNG_GRAYSCALE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7087680" y="5943600"/>
            <a:ext cx="2329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LUNG_RGB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rcRect l="2373" t="8422" r="11863" b="5814"/>
          <a:stretch/>
        </p:blipFill>
        <p:spPr>
          <a:xfrm>
            <a:off x="1188720" y="1554480"/>
            <a:ext cx="4388400" cy="438840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rcRect l="3772" t="10319" r="12224" b="8343"/>
          <a:stretch/>
        </p:blipFill>
        <p:spPr>
          <a:xfrm>
            <a:off x="6583680" y="1688040"/>
            <a:ext cx="4388400" cy="424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Grayscale / RGB images)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74C22DF-6AE5-4487-9789-3BCF788F899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255680" y="5943600"/>
            <a:ext cx="3382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CXRnotLUNG_GRAYSCALE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7087680" y="5943600"/>
            <a:ext cx="23299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CXRnotLUNG_RGB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rcRect l="1634" t="10453" r="10358" b="8209"/>
          <a:stretch/>
        </p:blipFill>
        <p:spPr>
          <a:xfrm>
            <a:off x="6170400" y="1920240"/>
            <a:ext cx="4253400" cy="393120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2"/>
          <a:srcRect l="2197" t="10406" r="11130" b="8256"/>
          <a:stretch/>
        </p:blipFill>
        <p:spPr>
          <a:xfrm>
            <a:off x="939600" y="1833480"/>
            <a:ext cx="4389120" cy="411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mean/std)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mean/std)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F0A5449-330B-418C-B4A9-AC9AAB5DA54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1756a6"/>
                </a:solidFill>
                <a:latin typeface="Calibri Light"/>
                <a:ea typeface="DejaVu Sans"/>
              </a:rPr>
              <a:t>Experimental results (Classification on CXR / Lung / CXR not Lung images)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Background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B70657A-A5B1-4A7D-9450-749D1F6BE12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5212440" y="2377440"/>
            <a:ext cx="6337080" cy="35647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838080" y="2651760"/>
            <a:ext cx="3938040" cy="181692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1146960" y="1645920"/>
            <a:ext cx="10904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Covid-19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721E4F4-D00A-44C8-BE5B-3ECD21B1DBC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Conclusions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C41C691-5863-4EA6-96F1-77F8440D0E80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240" name="CustomShape 4"/>
          <p:cNvSpPr/>
          <p:nvPr/>
        </p:nvSpPr>
        <p:spPr>
          <a:xfrm>
            <a:off x="609480" y="1604520"/>
            <a:ext cx="1097100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tạo ra lung mask cho COVIDx CXR3 dataset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Thuc hien classification (Covid-19 Negative/ Positive) treen COVIDx CXR3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 duoc hieu suat: ...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822960" y="81360"/>
            <a:ext cx="10708920" cy="669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Background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AC0B665-EFB2-4A4B-A371-29ACFCF3BB8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038960" y="2251440"/>
            <a:ext cx="3348360" cy="22273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4663440" y="2757240"/>
            <a:ext cx="2467080" cy="15386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7567920" y="1995840"/>
            <a:ext cx="3128760" cy="2300040"/>
          </a:xfrm>
          <a:prstGeom prst="rect">
            <a:avLst/>
          </a:prstGeom>
          <a:ln>
            <a:noFill/>
          </a:ln>
        </p:spPr>
      </p:pic>
      <p:sp>
        <p:nvSpPr>
          <p:cNvPr id="166" name="CustomShape 4"/>
          <p:cNvSpPr/>
          <p:nvPr/>
        </p:nvSpPr>
        <p:spPr>
          <a:xfrm>
            <a:off x="7498080" y="4522680"/>
            <a:ext cx="4257000" cy="2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Results of chest X-Rays, detected as Covid-19. Images courtesy of IEEE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750600" y="1645920"/>
            <a:ext cx="68889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Covid-19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→ Lung → Chest X-ray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Background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436794A-ECCB-4F6E-A4D8-3D67289BFBD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750600" y="1645920"/>
            <a:ext cx="68889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Arial"/>
                <a:ea typeface="DejaVu Sans"/>
              </a:rPr>
              <a:t>Covid-19 → Lung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→ Chest X-ray → segmentation → classification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640080" y="2560320"/>
            <a:ext cx="2971440" cy="28818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3827160" y="2672280"/>
            <a:ext cx="2846160" cy="27414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6675120" y="2678760"/>
            <a:ext cx="2843280" cy="2739240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1448280" y="5443920"/>
            <a:ext cx="13845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Chest X-ray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4592520" y="5415480"/>
            <a:ext cx="1623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Lung segment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3434040" y="3840480"/>
            <a:ext cx="313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9432000" y="3330720"/>
            <a:ext cx="2141280" cy="1237320"/>
          </a:xfrm>
          <a:prstGeom prst="rect">
            <a:avLst/>
          </a:prstGeom>
          <a:ln>
            <a:noFill/>
          </a:ln>
        </p:spPr>
      </p:pic>
      <p:sp>
        <p:nvSpPr>
          <p:cNvPr id="179" name="CustomShape 8"/>
          <p:cNvSpPr/>
          <p:nvPr/>
        </p:nvSpPr>
        <p:spPr>
          <a:xfrm>
            <a:off x="6583680" y="3931920"/>
            <a:ext cx="313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Related works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0594437-9CC7-4376-8F31-6B11A54F697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457200" y="5954400"/>
            <a:ext cx="113360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(1) </a:t>
            </a:r>
            <a:r>
              <a:rPr b="0" lang="en-US" sz="11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A.M. Tahir et al., COVID-19 infection localization and severity grading from chestX-ray images, Computers in Biology and Medicine 139 (2021) 105002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080160" y="1619280"/>
            <a:ext cx="5878440" cy="386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Related works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ACC0FB-A610-41B3-A61B-D7F4503C042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468880" y="1455480"/>
            <a:ext cx="7312680" cy="431460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457200" y="5943600"/>
            <a:ext cx="11244600" cy="25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(2) </a:t>
            </a:r>
            <a:r>
              <a:rPr b="0" lang="en-US" sz="11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Arias-Garzón, Daniel, et al. "COVID-19 detection in X-ray images using convolutional neural networks." Machine Learning with Applications 6 (2021): 100138.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Datasets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838080" y="1465560"/>
            <a:ext cx="10512360" cy="434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5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TRAIN LUNG SEGMENTATION: </a:t>
            </a:r>
            <a:endParaRPr b="0" lang="en-US" sz="2600" spc="-1" strike="noStrike">
              <a:latin typeface="Arial"/>
            </a:endParaRPr>
          </a:p>
          <a:p>
            <a:pPr lvl="1" marL="685800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1"/>
              </a:rPr>
              <a:t>COVID_QU_Ex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consists of 33,920 chest X-ray (CXR) images including:</a:t>
            </a:r>
            <a:endParaRPr b="0" lang="en-US" sz="2200" spc="-1" strike="noStrike">
              <a:latin typeface="Arial"/>
            </a:endParaRPr>
          </a:p>
          <a:p>
            <a:pPr lvl="2" marL="1143000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11,956 COVID-19</a:t>
            </a:r>
            <a:endParaRPr b="0" lang="en-US" sz="1800" spc="-1" strike="noStrike">
              <a:latin typeface="Arial"/>
            </a:endParaRPr>
          </a:p>
          <a:p>
            <a:pPr lvl="2" marL="1143000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11,263 Non-COVID infections (Viral or Bacterial Pneumonia)</a:t>
            </a:r>
            <a:endParaRPr b="0" lang="en-US" sz="1800" spc="-1" strike="noStrike">
              <a:latin typeface="Arial"/>
            </a:endParaRPr>
          </a:p>
          <a:p>
            <a:pPr lvl="2" marL="1143000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10,701 Normal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Ground-truth lung segmentation masks are provided for the entire dataset.</a:t>
            </a:r>
            <a:endParaRPr b="0" lang="en-US" sz="1800" spc="-1" strike="noStrike">
              <a:latin typeface="Arial"/>
            </a:endParaRPr>
          </a:p>
          <a:p>
            <a:pPr marL="228600" indent="-22536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DejaVu Sans"/>
              </a:rPr>
              <a:t>INFERENCE LUNG SEGMENTATION and CLASSIFICATION COVID-19:</a:t>
            </a:r>
            <a:endParaRPr b="0" lang="en-US" sz="2600" spc="-1" strike="noStrike">
              <a:latin typeface="Arial"/>
            </a:endParaRPr>
          </a:p>
          <a:p>
            <a:pPr lvl="1" marL="685800" indent="-22536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COVIDx</a:t>
            </a:r>
            <a:r>
              <a:rPr b="0" lang="en-US" sz="22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4"/>
              </a:rPr>
              <a:t> CXR-3 Dataset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 (update 06/02/2022) contains 29,986 CXR images</a:t>
            </a:r>
            <a:endParaRPr b="0" lang="en-US" sz="2200" spc="-1" strike="noStrike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274320" algn="just">
              <a:lnSpc>
                <a:spcPct val="100000"/>
              </a:lnSpc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  <a:p>
            <a:pPr marL="274320"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1520DA9-05C1-4A37-8E3A-3E6CCDAAC56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91" name="Table 4"/>
          <p:cNvGraphicFramePr/>
          <p:nvPr/>
        </p:nvGraphicFramePr>
        <p:xfrm>
          <a:off x="1654560" y="5252760"/>
          <a:ext cx="8127360" cy="111204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2031840"/>
                <a:gridCol w="203220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COVID-19 Negative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COVID-19 Positive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Total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Train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13992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15994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29986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Test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838080" y="-3096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33C9712-C706-4BDA-A923-6E7282DBEF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114560" y="1005840"/>
            <a:ext cx="9472320" cy="544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838080" y="365040"/>
            <a:ext cx="1051236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1756a6"/>
                </a:solidFill>
                <a:latin typeface="Calibri Light"/>
                <a:ea typeface="DejaVu Sans"/>
              </a:rPr>
              <a:t>Methods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167A8C9-699C-4A4C-9E4E-B537ECA9DA9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83240" y="1343160"/>
            <a:ext cx="11937960" cy="421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Application>LibreOffice/6.4.7.2$Linux_X86_64 LibreOffice_project/40$Build-2</Application>
  <Words>178</Words>
  <Paragraphs>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2022-07-18T13:45:44Z</dcterms:created>
  <dc:creator>Truc Loan</dc:creator>
  <dc:description/>
  <dc:language>en-US</dc:language>
  <cp:lastModifiedBy/>
  <dcterms:modified xsi:type="dcterms:W3CDTF">2022-08-05T23:07:39Z</dcterms:modified>
  <cp:revision>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